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402" r:id="rId19"/>
    <p:sldId id="403" r:id="rId20"/>
    <p:sldId id="404" r:id="rId21"/>
    <p:sldId id="405" r:id="rId22"/>
    <p:sldId id="409" r:id="rId23"/>
    <p:sldId id="408" r:id="rId24"/>
    <p:sldId id="407" r:id="rId25"/>
    <p:sldId id="415" r:id="rId26"/>
    <p:sldId id="414" r:id="rId27"/>
    <p:sldId id="413" r:id="rId28"/>
    <p:sldId id="412" r:id="rId29"/>
    <p:sldId id="411" r:id="rId30"/>
    <p:sldId id="410" r:id="rId31"/>
    <p:sldId id="419" r:id="rId32"/>
    <p:sldId id="418" r:id="rId33"/>
    <p:sldId id="417" r:id="rId34"/>
    <p:sldId id="420" r:id="rId35"/>
    <p:sldId id="422" r:id="rId36"/>
    <p:sldId id="421" r:id="rId37"/>
    <p:sldId id="425" r:id="rId38"/>
    <p:sldId id="424" r:id="rId39"/>
    <p:sldId id="423" r:id="rId40"/>
    <p:sldId id="426" r:id="rId41"/>
    <p:sldId id="432" r:id="rId42"/>
    <p:sldId id="431" r:id="rId43"/>
    <p:sldId id="430" r:id="rId44"/>
    <p:sldId id="486" r:id="rId45"/>
    <p:sldId id="428" r:id="rId46"/>
    <p:sldId id="472" r:id="rId47"/>
    <p:sldId id="471" r:id="rId48"/>
    <p:sldId id="470" r:id="rId49"/>
    <p:sldId id="469" r:id="rId50"/>
    <p:sldId id="468" r:id="rId51"/>
    <p:sldId id="467" r:id="rId52"/>
    <p:sldId id="466" r:id="rId53"/>
    <p:sldId id="465" r:id="rId54"/>
    <p:sldId id="464" r:id="rId55"/>
    <p:sldId id="463" r:id="rId56"/>
    <p:sldId id="462" r:id="rId57"/>
    <p:sldId id="461" r:id="rId58"/>
    <p:sldId id="460" r:id="rId59"/>
    <p:sldId id="459" r:id="rId60"/>
    <p:sldId id="458" r:id="rId61"/>
    <p:sldId id="457" r:id="rId62"/>
    <p:sldId id="456" r:id="rId63"/>
    <p:sldId id="455" r:id="rId64"/>
    <p:sldId id="454" r:id="rId65"/>
    <p:sldId id="453" r:id="rId66"/>
    <p:sldId id="452" r:id="rId67"/>
    <p:sldId id="451" r:id="rId68"/>
    <p:sldId id="450" r:id="rId69"/>
    <p:sldId id="449" r:id="rId70"/>
    <p:sldId id="448" r:id="rId71"/>
    <p:sldId id="447" r:id="rId72"/>
    <p:sldId id="446" r:id="rId73"/>
    <p:sldId id="445" r:id="rId74"/>
    <p:sldId id="444" r:id="rId75"/>
    <p:sldId id="443" r:id="rId76"/>
    <p:sldId id="442" r:id="rId77"/>
    <p:sldId id="441" r:id="rId78"/>
    <p:sldId id="401" r:id="rId7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1230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pt-BR" sz="14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pt-BR" sz="14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4" name="Espaço Reservado para Rodapé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pt-BR" sz="14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fld id="{0BCBD880-5B19-4FB1-BF3D-E166172A8DCB}" type="slidenum">
              <a:t>‹nº›</a:t>
            </a:fld>
            <a:endParaRPr lang="pt-BR" sz="14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90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4" name="Forma livre 3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5" name="Forma livre 4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6" name="Forma livre 5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7" name="Forma livre 6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8" name="Espaço Reservado para Imagem de Slide 7"/>
          <p:cNvSpPr>
            <a:spLocks noGrp="1" noRot="1" noChangeAspect="1"/>
          </p:cNvSpPr>
          <p:nvPr>
            <p:ph type="sldImg" idx="2"/>
          </p:nvPr>
        </p:nvSpPr>
        <p:spPr>
          <a:xfrm>
            <a:off x="-11798640" y="-11796840"/>
            <a:ext cx="11790360" cy="1248408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9" name="Espaço Reservado para Anotações 8"/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77039" cy="41054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6720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48919" algn="l"/>
        <a:tab pos="898199" algn="l"/>
        <a:tab pos="1347480" algn="l"/>
        <a:tab pos="1796760" algn="l"/>
        <a:tab pos="2246040" algn="l"/>
        <a:tab pos="2695320" algn="l"/>
        <a:tab pos="3144600" algn="l"/>
        <a:tab pos="3593880" algn="l"/>
        <a:tab pos="4043159" algn="l"/>
        <a:tab pos="4492440" algn="l"/>
        <a:tab pos="4941719" algn="l"/>
        <a:tab pos="5391000" algn="l"/>
        <a:tab pos="5840280" algn="l"/>
        <a:tab pos="6289560" algn="l"/>
        <a:tab pos="6738840" algn="l"/>
        <a:tab pos="7188120" algn="l"/>
        <a:tab pos="7637400" algn="l"/>
        <a:tab pos="8086679" algn="l"/>
        <a:tab pos="8535960" algn="l"/>
        <a:tab pos="8985240" algn="l"/>
      </a:tabLst>
      <a:defRPr lang="pt-BR" sz="1200" b="0" i="0" u="none" strike="noStrike" baseline="0">
        <a:ln>
          <a:noFill/>
        </a:ln>
        <a:solidFill>
          <a:srgbClr val="000000"/>
        </a:solidFill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1143000" y="69515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685799" y="4343400"/>
            <a:ext cx="5372280" cy="4002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1143000" y="69515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685799" y="4343400"/>
            <a:ext cx="5372280" cy="4002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1143000" y="69515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685799" y="4343400"/>
            <a:ext cx="5372280" cy="4002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1143000" y="69515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685799" y="4343400"/>
            <a:ext cx="5372280" cy="4002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1143000" y="69515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685799" y="4343400"/>
            <a:ext cx="5372280" cy="4002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1143000" y="69515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685799" y="4343400"/>
            <a:ext cx="5372280" cy="4002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4" name="Espaço Reservado para Anotações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1143000" y="69515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685799" y="4343400"/>
            <a:ext cx="5372280" cy="4002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1143000" y="69515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685799" y="4343400"/>
            <a:ext cx="5372280" cy="4002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1143000" y="69515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685799" y="4343400"/>
            <a:ext cx="5372280" cy="4002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1143000" y="69515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685799" y="4343400"/>
            <a:ext cx="5372280" cy="4002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1143000" y="69515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685799" y="4343400"/>
            <a:ext cx="5372280" cy="4002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1143000" y="69515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685799" y="4343400"/>
            <a:ext cx="5372280" cy="4002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1143000" y="69515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685799" y="4343400"/>
            <a:ext cx="5372280" cy="4002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1143000" y="69515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685799" y="4343400"/>
            <a:ext cx="5372280" cy="4002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1143000" y="69515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685799" y="4343400"/>
            <a:ext cx="5372280" cy="4002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1143000" y="69515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685799" y="4343400"/>
            <a:ext cx="5372280" cy="4002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1143000" y="69515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685799" y="4343400"/>
            <a:ext cx="5372280" cy="4002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1143000" y="69515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685799" y="4343400"/>
            <a:ext cx="5372280" cy="4002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79A4ACBB-4E34-4D7D-BF2D-BDA54672B679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28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6E074F6-14DD-4B62-A4EE-631766403FBA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22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3050" y="128588"/>
            <a:ext cx="2054225" cy="54483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3450" cy="54483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DA6BACA-DB6A-4009-8281-0F06778D750B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4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DA1E2B4-75AC-4A75-84D0-3507273F77C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155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35CBE767-16C8-4B1B-9DD8-7B425BE20C57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06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3837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0ABBB6A6-DC95-48BC-B642-75BF125A7F9A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54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73DB87A7-8A61-4EF9-B199-60995937311A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644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496FF92-2E69-45B9-8794-055C524A6D0E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047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DC2FD13-4005-4D1F-9162-5DE376F7BE40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072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AAF8F3A9-3F32-46A4-BFDA-997EFB9C63F8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22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E4FB22ED-7CC9-45D6-8EBC-70F819AC7A00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58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 txBox="1">
            <a:spLocks noGrp="1"/>
          </p:cNvSpPr>
          <p:nvPr>
            <p:ph type="title"/>
          </p:nvPr>
        </p:nvSpPr>
        <p:spPr>
          <a:xfrm>
            <a:off x="457200" y="128160"/>
            <a:ext cx="8220240" cy="14302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/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457200" y="1599840"/>
            <a:ext cx="8220240" cy="39776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34272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pt-BR" sz="3200" b="0" i="0" u="none" strike="noStrike" baseline="0">
                <a:ln>
                  <a:noFill/>
                </a:ln>
                <a:solidFill>
                  <a:srgbClr val="000000"/>
                </a:solidFill>
              </a:defRPr>
            </a:defPPr>
            <a:lvl1pPr marL="34272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pt-BR" sz="3200" b="0" i="0" u="none" strike="noStrike" baseline="0">
                <a:ln>
                  <a:noFill/>
                </a:ln>
                <a:solidFill>
                  <a:srgbClr val="000000"/>
                </a:solidFill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pt-BR" sz="2800" b="0" i="0" u="none" strike="noStrike" baseline="0">
                <a:ln>
                  <a:noFill/>
                </a:ln>
                <a:solidFill>
                  <a:srgbClr val="000000"/>
                </a:solidFill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pt-BR" sz="2400" b="0" i="0" u="none" strike="noStrike" baseline="0">
                <a:ln>
                  <a:noFill/>
                </a:ln>
                <a:solidFill>
                  <a:srgbClr val="000000"/>
                </a:solidFill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pt-BR" sz="2000" b="0" i="0" u="none" strike="noStrike" baseline="0">
                <a:ln>
                  <a:noFill/>
                </a:ln>
                <a:solidFill>
                  <a:srgbClr val="000000"/>
                </a:solidFill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pt-BR" sz="2000" b="0" i="0" u="none" strike="noStrike" baseline="0">
                <a:ln>
                  <a:noFill/>
                </a:ln>
                <a:solidFill>
                  <a:srgbClr val="000000"/>
                </a:solidFill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pt-BR" sz="2000" b="0" i="0" u="none" strike="noStrike" baseline="0">
                <a:ln>
                  <a:noFill/>
                </a:ln>
                <a:solidFill>
                  <a:srgbClr val="000000"/>
                </a:solidFill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pt-BR" sz="2000" b="0" i="0" u="none" strike="noStrike" baseline="0">
                <a:ln>
                  <a:noFill/>
                </a:ln>
                <a:solidFill>
                  <a:srgbClr val="000000"/>
                </a:solidFill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pt-BR" sz="2000" b="0" i="0" u="none" strike="noStrike" baseline="0">
                <a:ln>
                  <a:noFill/>
                </a:ln>
                <a:solidFill>
                  <a:srgbClr val="000000"/>
                </a:solidFill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pt-BR" sz="2000" b="0" i="0" u="none" strike="noStrike" baseline="0">
                <a:ln>
                  <a:noFill/>
                </a:ln>
                <a:solidFill>
                  <a:srgbClr val="000000"/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457200" y="6353280"/>
            <a:ext cx="2124000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pt-BR" sz="1800" b="0" i="0" u="none" strike="noStrike" baseline="0">
                <a:solidFill>
                  <a:srgbClr val="000000"/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5" name="Forma livre 4"/>
          <p:cNvSpPr/>
          <p:nvPr/>
        </p:nvSpPr>
        <p:spPr>
          <a:xfrm>
            <a:off x="3124079" y="6354720"/>
            <a:ext cx="2895839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6552719" y="6353280"/>
            <a:ext cx="2124360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pt-BR" sz="1800" b="0" i="0" u="none" strike="noStrike" baseline="0">
                <a:solidFill>
                  <a:srgbClr val="000000"/>
                </a:solidFill>
              </a:defRPr>
            </a:lvl1pPr>
          </a:lstStyle>
          <a:p>
            <a:pPr lvl="0"/>
            <a:fld id="{9C0B493F-3FAD-4E1B-8E90-DBB600576B33}" type="slidenum"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pt-BR" sz="4400" b="0" i="0" u="none" strike="noStrike" baseline="0">
          <a:ln>
            <a:noFill/>
          </a:ln>
          <a:solidFill>
            <a:srgbClr val="000000"/>
          </a:solidFill>
        </a:defRPr>
      </a:lvl1pPr>
    </p:titleStyle>
    <p:bodyStyle>
      <a:lvl1pPr marL="342720" marR="0" indent="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pt-BR" sz="3200" b="0" i="0" u="none" strike="noStrike" baseline="0">
          <a:ln>
            <a:noFill/>
          </a:ln>
          <a:solidFill>
            <a:srgbClr val="000000"/>
          </a:solidFill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g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jpg"/><Relationship Id="rId4" Type="http://schemas.openxmlformats.org/officeDocument/2006/relationships/image" Target="../media/image7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g"/><Relationship Id="rId4" Type="http://schemas.openxmlformats.org/officeDocument/2006/relationships/image" Target="../media/image78.jp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g"/><Relationship Id="rId3" Type="http://schemas.openxmlformats.org/officeDocument/2006/relationships/image" Target="../media/image81.jpg"/><Relationship Id="rId7" Type="http://schemas.openxmlformats.org/officeDocument/2006/relationships/image" Target="../media/image8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g"/><Relationship Id="rId5" Type="http://schemas.openxmlformats.org/officeDocument/2006/relationships/image" Target="../media/image83.jpg"/><Relationship Id="rId4" Type="http://schemas.openxmlformats.org/officeDocument/2006/relationships/image" Target="../media/image82.jp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jpg"/><Relationship Id="rId4" Type="http://schemas.openxmlformats.org/officeDocument/2006/relationships/image" Target="../media/image88.jp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rma livre 2"/>
          <p:cNvSpPr/>
          <p:nvPr/>
        </p:nvSpPr>
        <p:spPr>
          <a:xfrm>
            <a:off x="857159" y="1143000"/>
            <a:ext cx="7461360" cy="5000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720" tIns="40680" rIns="81720" bIns="4068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GB" sz="13500" b="1" i="0" u="none" strike="noStrike" baseline="0">
                <a:ln>
                  <a:noFill/>
                </a:ln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DejaVu Sans Condensed" pitchFamily="34"/>
                <a:ea typeface="Arial" pitchFamily="2"/>
                <a:cs typeface="Arial" pitchFamily="2"/>
              </a:rPr>
              <a:t>ESCOLA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GB" sz="13500" b="1" i="0" u="none" strike="noStrike" baseline="0">
                <a:ln>
                  <a:noFill/>
                </a:ln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DejaVu Sans Condensed" pitchFamily="34"/>
                <a:ea typeface="Arial" pitchFamily="2"/>
                <a:cs typeface="Arial" pitchFamily="2"/>
              </a:rPr>
              <a:t>DA FÉ</a:t>
            </a:r>
          </a:p>
        </p:txBody>
      </p:sp>
      <p:sp>
        <p:nvSpPr>
          <p:cNvPr id="4" name="Forma livre 3"/>
          <p:cNvSpPr/>
          <p:nvPr/>
        </p:nvSpPr>
        <p:spPr>
          <a:xfrm>
            <a:off x="1187280" y="1268280"/>
            <a:ext cx="6809040" cy="38163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rma livre 2"/>
          <p:cNvSpPr/>
          <p:nvPr/>
        </p:nvSpPr>
        <p:spPr>
          <a:xfrm>
            <a:off x="1147680" y="1341360"/>
            <a:ext cx="6809040" cy="38163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4" name="Forma livre 3"/>
          <p:cNvSpPr/>
          <p:nvPr/>
        </p:nvSpPr>
        <p:spPr>
          <a:xfrm>
            <a:off x="539640" y="522359"/>
            <a:ext cx="8072640" cy="5835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720" tIns="40680" rIns="81720" bIns="40680" anchor="t" anchorCtr="0" compatLnSpc="1"/>
          <a:lstStyle/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4400" b="1" dirty="0"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  <a:latin typeface="Arial"/>
              <a:cs typeface="Calibri" pitchFamily="34"/>
            </a:endParaRPr>
          </a:p>
          <a:p>
            <a:endParaRPr lang="pt-BR" b="1" dirty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/>
              <a:cs typeface="Calibri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3600" b="1" i="0" u="none" strike="noStrike" spc="0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/>
              <a:cs typeface="Calibri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3600" b="1" i="0" u="none" strike="noStrike" spc="0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/>
              <a:cs typeface="Calibri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3600" b="1" i="0" u="none" strike="noStrike" spc="0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/>
              <a:cs typeface="Calibri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3600" b="1" i="0" u="none" strike="noStrike" spc="0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/>
              <a:cs typeface="Calibri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3600" b="1" i="0" u="none" strike="noStrike" spc="0" baseline="0" dirty="0">
              <a:ln>
                <a:noFill/>
              </a:ln>
              <a:solidFill>
                <a:srgbClr val="FFFF00"/>
              </a:solidFill>
              <a:latin typeface="Arial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2400" b="1" i="0" u="none" strike="noStrike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2400" b="1" i="0" u="none" strike="noStrike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2400" b="1" i="0" u="none" strike="noStrike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4200" b="1" i="0" u="none" strike="noStrike" baseline="0" dirty="0">
              <a:ln>
                <a:noFill/>
              </a:ln>
              <a:solidFill>
                <a:srgbClr val="FFFFFF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FFFFFF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0" y="893200"/>
            <a:ext cx="3813243" cy="471267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93199"/>
            <a:ext cx="3528392" cy="47126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8965504" y="-3448766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rma livre 2"/>
          <p:cNvSpPr/>
          <p:nvPr/>
        </p:nvSpPr>
        <p:spPr>
          <a:xfrm>
            <a:off x="1147680" y="1341360"/>
            <a:ext cx="6809040" cy="38163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4" name="Forma livre 3"/>
          <p:cNvSpPr/>
          <p:nvPr/>
        </p:nvSpPr>
        <p:spPr>
          <a:xfrm>
            <a:off x="539640" y="522359"/>
            <a:ext cx="8072640" cy="5835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720" tIns="40680" rIns="81720" bIns="4068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3600" b="1" i="0" u="none" strike="noStrike" spc="0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36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t-BR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Os fariseus vieram perguntar-lhe para pô-lo à prova: É permitido a um homem rejeitar sua mulher por um motivo qualquer?    Respondeu-lhes Jesus: Não lestes que o Criador, no começo, fez o homem e a mulher e disse: </a:t>
            </a:r>
            <a:endParaRPr lang="en-GB" sz="36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3600" b="1" i="0" u="none" strike="noStrike" spc="0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/>
              <a:cs typeface="Calibri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3600" b="1" i="0" u="none" strike="noStrike" spc="0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/>
              <a:cs typeface="Calibri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3600" b="1" i="0" u="none" strike="noStrike" spc="0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/>
              <a:cs typeface="Calibri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3600" b="1" i="0" u="none" strike="noStrike" spc="0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/>
              <a:cs typeface="Calibri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3600" b="1" i="0" u="none" strike="noStrike" spc="0" baseline="0" dirty="0">
              <a:ln>
                <a:noFill/>
              </a:ln>
              <a:solidFill>
                <a:srgbClr val="FFFF00"/>
              </a:solidFill>
              <a:latin typeface="Arial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2400" b="1" i="0" u="none" strike="noStrike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2400" b="1" i="0" u="none" strike="noStrike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2400" b="1" i="0" u="none" strike="noStrike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4200" b="1" i="0" u="none" strike="noStrike" baseline="0" dirty="0">
              <a:ln>
                <a:noFill/>
              </a:ln>
              <a:solidFill>
                <a:srgbClr val="FFFFFF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FFFFFF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rma livre 2"/>
          <p:cNvSpPr/>
          <p:nvPr/>
        </p:nvSpPr>
        <p:spPr>
          <a:xfrm>
            <a:off x="1147680" y="1341360"/>
            <a:ext cx="6809040" cy="38163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4" name="Forma livre 3"/>
          <p:cNvSpPr/>
          <p:nvPr/>
        </p:nvSpPr>
        <p:spPr>
          <a:xfrm>
            <a:off x="566640" y="500040"/>
            <a:ext cx="8145360" cy="5835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720" tIns="40680" rIns="81720" bIns="40680" anchor="t" anchorCtr="0" compatLnSpc="1"/>
          <a:lstStyle/>
          <a:p>
            <a:endParaRPr lang="pt-BR" sz="3200" b="1" dirty="0" smtClean="0">
              <a:latin typeface="Lucida Sans" pitchFamily="34" charset="0"/>
            </a:endParaRPr>
          </a:p>
          <a:p>
            <a:endParaRPr lang="pt-BR" sz="3200" b="1" dirty="0">
              <a:latin typeface="Lucida Sans" pitchFamily="34" charset="0"/>
            </a:endParaRPr>
          </a:p>
          <a:p>
            <a:r>
              <a:rPr lang="pt-BR" sz="3600" b="1" dirty="0" smtClean="0">
                <a:solidFill>
                  <a:srgbClr val="FFFF00"/>
                </a:solidFill>
              </a:rPr>
              <a:t>Por </a:t>
            </a:r>
            <a:r>
              <a:rPr lang="pt-BR" sz="3600" b="1" dirty="0">
                <a:solidFill>
                  <a:srgbClr val="FFFF00"/>
                </a:solidFill>
              </a:rPr>
              <a:t>isso, o homem deixará </a:t>
            </a:r>
          </a:p>
          <a:p>
            <a:r>
              <a:rPr lang="pt-BR" sz="3600" b="1" dirty="0">
                <a:solidFill>
                  <a:srgbClr val="FFFF00"/>
                </a:solidFill>
              </a:rPr>
              <a:t>seu pai e sua mãe e se unirá </a:t>
            </a:r>
          </a:p>
          <a:p>
            <a:r>
              <a:rPr lang="pt-BR" sz="3600" b="1" dirty="0">
                <a:solidFill>
                  <a:srgbClr val="FFFF00"/>
                </a:solidFill>
              </a:rPr>
              <a:t>à sua mulher; e os dois formarão uma só carne? Assim, já não são dois, mas uma só carne. Portanto, não separe o homem o que Deus uniu”. (</a:t>
            </a:r>
            <a:r>
              <a:rPr lang="pt-BR" sz="3600" b="1" dirty="0" err="1">
                <a:solidFill>
                  <a:srgbClr val="FFFF00"/>
                </a:solidFill>
              </a:rPr>
              <a:t>Mt</a:t>
            </a:r>
            <a:r>
              <a:rPr lang="pt-BR" sz="3600" b="1" dirty="0">
                <a:solidFill>
                  <a:srgbClr val="FFFF00"/>
                </a:solidFill>
              </a:rPr>
              <a:t> 19,4-5) </a:t>
            </a:r>
            <a:endParaRPr lang="en-GB" sz="3600" b="1" dirty="0">
              <a:solidFill>
                <a:srgbClr val="FFFF00"/>
              </a:solidFill>
            </a:endParaRPr>
          </a:p>
          <a:p>
            <a:pPr lvl="0"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/>
                <a:ea typeface="Calibri" pitchFamily="34"/>
                <a:cs typeface="Calibri" pitchFamily="34"/>
              </a:rPr>
              <a:t> </a:t>
            </a:r>
            <a:endParaRPr lang="pt-BR" sz="3200" b="1" i="0" u="none" strike="noStrike" spc="0" baseline="0" dirty="0">
              <a:ln>
                <a:noFill/>
              </a:ln>
              <a:solidFill>
                <a:srgbClr val="FFFF00"/>
              </a:solidFill>
              <a:latin typeface="Arial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4400" b="1" i="0" u="none" strike="noStrike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DejaVu Sans Condensed" pitchFamily="34"/>
              <a:ea typeface="Calibri" pitchFamily="34"/>
              <a:cs typeface="Calibri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t-BR" sz="4400" b="1" i="0" u="none" strike="noStrike" baseline="0" dirty="0">
                <a:ln>
                  <a:noFill/>
                </a:ln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DejaVu Sans Condensed" pitchFamily="34"/>
                <a:ea typeface="Calibri" pitchFamily="34"/>
                <a:cs typeface="Calibri" pitchFamily="34"/>
              </a:rPr>
              <a:t>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2400" b="1" i="0" u="none" strike="noStrike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4200" b="1" i="0" u="none" strike="noStrike" baseline="0" dirty="0">
              <a:ln>
                <a:noFill/>
              </a:ln>
              <a:solidFill>
                <a:srgbClr val="FFFFFF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FFFFFF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rma livre 2"/>
          <p:cNvSpPr/>
          <p:nvPr/>
        </p:nvSpPr>
        <p:spPr>
          <a:xfrm>
            <a:off x="1147680" y="1341360"/>
            <a:ext cx="6809040" cy="38163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4" name="Forma livre 3"/>
          <p:cNvSpPr/>
          <p:nvPr/>
        </p:nvSpPr>
        <p:spPr>
          <a:xfrm>
            <a:off x="566640" y="500040"/>
            <a:ext cx="8145360" cy="5835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720" tIns="40680" rIns="81720" bIns="40680" anchor="t" anchorCtr="0" compatLnSpc="1"/>
          <a:lstStyle/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4400" b="1" i="0" u="none" strike="noStrike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DejaVu Sans Condensed" pitchFamily="34"/>
              <a:ea typeface="Calibri" pitchFamily="34"/>
              <a:cs typeface="Calibri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2400" b="1" i="0" u="none" strike="noStrike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4200" b="1" i="0" u="none" strike="noStrike" baseline="0" dirty="0">
              <a:ln>
                <a:noFill/>
              </a:ln>
              <a:solidFill>
                <a:srgbClr val="FFFFFF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FFFFFF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0" y="968554"/>
            <a:ext cx="3523488" cy="489857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088" y="1091615"/>
            <a:ext cx="4216912" cy="4514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rma livre 2"/>
          <p:cNvSpPr/>
          <p:nvPr/>
        </p:nvSpPr>
        <p:spPr>
          <a:xfrm>
            <a:off x="1147680" y="1341360"/>
            <a:ext cx="6809040" cy="38163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4" name="Forma livre 3"/>
          <p:cNvSpPr/>
          <p:nvPr/>
        </p:nvSpPr>
        <p:spPr>
          <a:xfrm>
            <a:off x="566640" y="500040"/>
            <a:ext cx="8145360" cy="5835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720" tIns="40680" rIns="81720" bIns="40680" anchor="t" anchorCtr="0" compatLnSpc="1"/>
          <a:lstStyle/>
          <a:p>
            <a:endParaRPr lang="pt-BR" sz="36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endParaRPr lang="pt-BR" sz="36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Maridos</a:t>
            </a:r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, amai as vossas mulheres, como Cristo </a:t>
            </a:r>
          </a:p>
          <a:p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amou a Igreja e se entregou por ela,  para santificá-la, purificando-a pela água do batismo com a palavra,  para apresentá-la a si mesmo toda gloriosa,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t-BR" sz="4400" b="1" i="0" u="none" strike="noStrike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DejaVu Sans Condensed" pitchFamily="34"/>
                <a:ea typeface="Calibri" pitchFamily="34"/>
                <a:cs typeface="Calibri" pitchFamily="34"/>
              </a:rPr>
              <a:t>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2400" b="1" i="0" u="none" strike="noStrike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4200" b="1" i="0" u="none" strike="noStrike" baseline="0" dirty="0">
              <a:ln>
                <a:noFill/>
              </a:ln>
              <a:solidFill>
                <a:srgbClr val="FFFFFF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FFFFFF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rma livre 2"/>
          <p:cNvSpPr/>
          <p:nvPr/>
        </p:nvSpPr>
        <p:spPr>
          <a:xfrm>
            <a:off x="1147680" y="1341360"/>
            <a:ext cx="6809040" cy="38163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4" name="Forma livre 3"/>
          <p:cNvSpPr/>
          <p:nvPr/>
        </p:nvSpPr>
        <p:spPr>
          <a:xfrm>
            <a:off x="566640" y="500040"/>
            <a:ext cx="8145360" cy="5835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720" tIns="40680" rIns="81720" bIns="4068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sem mácula, sem ruga, sem qualquer outro defeito semelhante, mas santa e irrepreensível. </a:t>
            </a:r>
            <a:endParaRPr lang="en-GB" sz="36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4400" b="1" i="0" u="none" strike="noStrike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DejaVu Sans Condensed" pitchFamily="34"/>
              <a:ea typeface="Calibri" pitchFamily="34"/>
              <a:cs typeface="Calibri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t-BR" sz="4400" b="1" i="0" u="none" strike="noStrike" baseline="0" dirty="0">
                <a:ln>
                  <a:noFill/>
                </a:ln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DejaVu Sans Condensed" pitchFamily="34"/>
                <a:ea typeface="Calibri" pitchFamily="34"/>
                <a:cs typeface="Calibri" pitchFamily="34"/>
              </a:rPr>
              <a:t>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2400" b="1" i="0" u="none" strike="noStrike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4200" b="1" i="0" u="none" strike="noStrike" baseline="0" dirty="0">
              <a:ln>
                <a:noFill/>
              </a:ln>
              <a:solidFill>
                <a:srgbClr val="FFFFFF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FFFFFF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904" y="2492896"/>
            <a:ext cx="3848832" cy="29734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rma livre 2"/>
          <p:cNvSpPr/>
          <p:nvPr/>
        </p:nvSpPr>
        <p:spPr>
          <a:xfrm>
            <a:off x="1147680" y="1341360"/>
            <a:ext cx="6809040" cy="38163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4" name="Forma livre 3"/>
          <p:cNvSpPr/>
          <p:nvPr/>
        </p:nvSpPr>
        <p:spPr>
          <a:xfrm>
            <a:off x="566640" y="500040"/>
            <a:ext cx="8145360" cy="5835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720" tIns="40680" rIns="81720" bIns="4068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3600" b="0" i="0" u="none" strike="noStrike" spc="0" baseline="0" dirty="0">
              <a:ln>
                <a:noFill/>
              </a:ln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  <a:latin typeface="Arial"/>
              <a:ea typeface="Calibri" pitchFamily="34"/>
              <a:cs typeface="Calibri" pitchFamily="34"/>
            </a:endParaRPr>
          </a:p>
          <a:p>
            <a:pPr>
              <a:buClr>
                <a:srgbClr val="000000"/>
              </a:buClr>
              <a:buSzPct val="45000"/>
            </a:pPr>
            <a:endParaRPr lang="pt-BR" sz="36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0000"/>
              </a:buClr>
              <a:buSzPct val="45000"/>
            </a:pPr>
            <a:endParaRPr lang="pt-BR" sz="36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0000"/>
              </a:buClr>
              <a:buSzPct val="45000"/>
            </a:pPr>
            <a:r>
              <a:rPr lang="pt-BR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Assim </a:t>
            </a:r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os maridos devem amar as suas mulheres, </a:t>
            </a:r>
          </a:p>
          <a:p>
            <a:pPr>
              <a:buClr>
                <a:srgbClr val="000000"/>
              </a:buClr>
              <a:buSzPct val="45000"/>
            </a:pPr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como a seu próprio corpo. Quem ama a sua mulher, </a:t>
            </a:r>
          </a:p>
          <a:p>
            <a:pPr>
              <a:buClr>
                <a:srgbClr val="000000"/>
              </a:buClr>
              <a:buSzPct val="45000"/>
            </a:pPr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ama-se a si mesmo. </a:t>
            </a:r>
            <a:endParaRPr lang="en-GB" sz="36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4400" b="1" i="0" u="none" strike="noStrike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DejaVu Sans Condensed" pitchFamily="34"/>
              <a:ea typeface="Calibri" pitchFamily="34"/>
              <a:cs typeface="Calibri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t-BR" sz="4400" b="1" i="0" u="none" strike="noStrike" baseline="0" dirty="0">
                <a:ln>
                  <a:noFill/>
                </a:ln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DejaVu Sans Condensed" pitchFamily="34"/>
                <a:ea typeface="Calibri" pitchFamily="34"/>
                <a:cs typeface="Calibri" pitchFamily="34"/>
              </a:rPr>
              <a:t>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2400" b="1" i="0" u="none" strike="noStrike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4200" b="1" i="0" u="none" strike="noStrike" baseline="0" dirty="0">
              <a:ln>
                <a:noFill/>
              </a:ln>
              <a:solidFill>
                <a:srgbClr val="FFFFFF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FFFFFF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rma livre 2"/>
          <p:cNvSpPr/>
          <p:nvPr/>
        </p:nvSpPr>
        <p:spPr>
          <a:xfrm>
            <a:off x="1147680" y="1341360"/>
            <a:ext cx="6809040" cy="38163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4" name="Forma livre 3"/>
          <p:cNvSpPr/>
          <p:nvPr/>
        </p:nvSpPr>
        <p:spPr>
          <a:xfrm>
            <a:off x="566640" y="500400"/>
            <a:ext cx="8145360" cy="5835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720" tIns="40680" rIns="81720" bIns="4068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3600" b="0" i="0" u="none" strike="noStrike" spc="0" baseline="0" dirty="0">
              <a:ln>
                <a:noFill/>
              </a:ln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  <a:latin typeface="Arial"/>
              <a:ea typeface="Calibri" pitchFamily="34"/>
              <a:cs typeface="Calibri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3600" b="0" i="0" u="none" strike="noStrike" spc="0" baseline="0" dirty="0">
              <a:ln>
                <a:noFill/>
              </a:ln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  <a:latin typeface="Arial"/>
              <a:ea typeface="Calibri" pitchFamily="34"/>
              <a:cs typeface="Calibri" pitchFamily="34"/>
            </a:endParaRPr>
          </a:p>
          <a:p>
            <a:pPr>
              <a:buClr>
                <a:srgbClr val="000000"/>
              </a:buClr>
              <a:buSzPct val="45000"/>
            </a:pPr>
            <a:r>
              <a:rPr lang="pt-BR" sz="3600" b="1" dirty="0">
                <a:solidFill>
                  <a:srgbClr val="FFFF00"/>
                </a:solidFill>
                <a:latin typeface="Lucida Sans" pitchFamily="34" charset="0"/>
              </a:rPr>
              <a:t>Certamente, ninguém </a:t>
            </a:r>
          </a:p>
          <a:p>
            <a:pPr>
              <a:buClr>
                <a:srgbClr val="000000"/>
              </a:buClr>
              <a:buSzPct val="45000"/>
            </a:pPr>
            <a:r>
              <a:rPr lang="pt-BR" sz="3600" b="1" dirty="0">
                <a:solidFill>
                  <a:srgbClr val="FFFF00"/>
                </a:solidFill>
                <a:latin typeface="Lucida Sans" pitchFamily="34" charset="0"/>
              </a:rPr>
              <a:t>jamais aborreceu a sua própria carne; ao contrário, cada qual a alimenta e </a:t>
            </a:r>
          </a:p>
          <a:p>
            <a:pPr>
              <a:buClr>
                <a:srgbClr val="000000"/>
              </a:buClr>
              <a:buSzPct val="45000"/>
            </a:pPr>
            <a:r>
              <a:rPr lang="pt-BR" sz="3600" b="1" dirty="0">
                <a:solidFill>
                  <a:srgbClr val="FFFF00"/>
                </a:solidFill>
                <a:latin typeface="Lucida Sans" pitchFamily="34" charset="0"/>
              </a:rPr>
              <a:t>a trata, como Cristo faz à sua Igreja, porque somos membros de seu corpo.</a:t>
            </a:r>
            <a:r>
              <a:rPr lang="pt-BR" sz="3600" dirty="0">
                <a:solidFill>
                  <a:srgbClr val="FFFF00"/>
                </a:solidFill>
                <a:latin typeface="Lucida Sans" pitchFamily="34" charset="0"/>
              </a:rPr>
              <a:t> </a:t>
            </a:r>
            <a:endParaRPr lang="en-GB" sz="3600" dirty="0">
              <a:solidFill>
                <a:srgbClr val="FFFF00"/>
              </a:solidFill>
              <a:latin typeface="Lucida Sans" pitchFamily="34" charset="0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3600" b="1" i="0" u="none" strike="noStrike" spc="0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/>
              <a:ea typeface="Calibri" pitchFamily="34"/>
              <a:cs typeface="Calibri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4400" b="1" i="0" u="none" strike="noStrike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DejaVu Sans Condensed" pitchFamily="34"/>
              <a:ea typeface="Calibri" pitchFamily="34"/>
              <a:cs typeface="Calibri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t-BR" sz="4400" b="1" i="0" u="none" strike="noStrike" baseline="0" dirty="0">
                <a:ln>
                  <a:noFill/>
                </a:ln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DejaVu Sans Condensed" pitchFamily="34"/>
                <a:ea typeface="Calibri" pitchFamily="34"/>
                <a:cs typeface="Calibri" pitchFamily="34"/>
              </a:rPr>
              <a:t>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2400" b="1" i="0" u="none" strike="noStrike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4200" b="1" i="0" u="none" strike="noStrike" baseline="0" dirty="0">
              <a:ln>
                <a:noFill/>
              </a:ln>
              <a:solidFill>
                <a:srgbClr val="FFFFFF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FFFFFF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971600" y="1268760"/>
            <a:ext cx="69127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Por isso, o homem deixará </a:t>
            </a:r>
          </a:p>
          <a:p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pai e mãe e se unirá à sua mulher, e os dois constituirão uma só carne (</a:t>
            </a:r>
            <a:r>
              <a:rPr lang="pt-BR" sz="3600" b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Gn</a:t>
            </a:r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2,24).   </a:t>
            </a:r>
          </a:p>
          <a:p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Este mistério é grande, quero dizer, com referência a Cristo e à Igreja” (</a:t>
            </a:r>
            <a:r>
              <a:rPr lang="pt-BR" sz="3600" b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Ef</a:t>
            </a:r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6, 24-32)</a:t>
            </a:r>
            <a:endParaRPr lang="en-GB" sz="36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32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35154"/>
            <a:ext cx="3438144" cy="418768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35154"/>
            <a:ext cx="3257973" cy="417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0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rma livre 2"/>
          <p:cNvSpPr/>
          <p:nvPr/>
        </p:nvSpPr>
        <p:spPr>
          <a:xfrm>
            <a:off x="857159" y="1143000"/>
            <a:ext cx="7461360" cy="5000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720" tIns="40680" rIns="81720" bIns="4068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5400" b="1" dirty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DejaVu Sans Condensed" pitchFamily="34"/>
              <a:ea typeface="Arial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GB" sz="54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DejaVu Sans Condensed" pitchFamily="34"/>
                <a:ea typeface="Arial" pitchFamily="2"/>
                <a:cs typeface="Arial" pitchFamily="2"/>
              </a:rPr>
              <a:t>PROGRAMA ESPECIAL - FAMÍLIA</a:t>
            </a:r>
            <a:endParaRPr lang="en-GB" sz="5400" b="1" i="0" u="none" strike="noStrike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DejaVu Sans Condensed" pitchFamily="34"/>
              <a:ea typeface="Arial" pitchFamily="2"/>
              <a:cs typeface="Arial" pitchFamily="2"/>
            </a:endParaRPr>
          </a:p>
        </p:txBody>
      </p:sp>
      <p:sp>
        <p:nvSpPr>
          <p:cNvPr id="4" name="Forma livre 3"/>
          <p:cNvSpPr/>
          <p:nvPr/>
        </p:nvSpPr>
        <p:spPr>
          <a:xfrm>
            <a:off x="1167480" y="1313181"/>
            <a:ext cx="6809040" cy="38163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1547664" y="112474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45000"/>
            </a:pPr>
            <a:r>
              <a:rPr lang="pt-BR" sz="3600" b="1" u="sng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OS MANDAMENTOS DO CASAL</a:t>
            </a:r>
            <a:endParaRPr lang="en-GB" sz="3600" b="1" u="sng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56941"/>
            <a:ext cx="3386667" cy="331161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73447"/>
            <a:ext cx="2376232" cy="32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1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2286000" y="-31048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endParaRPr lang="pt-BR" sz="36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endParaRPr lang="pt-BR" sz="36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pt-BR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 </a:t>
            </a:r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- Nunca irritar-se ao mesmo tempo:   </a:t>
            </a:r>
          </a:p>
          <a:p>
            <a:endParaRPr lang="pt-BR" sz="36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 todo custo evitar a explosão.  Quanto mais a situação é complicada, mais a calma é necessária.</a:t>
            </a:r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GB" sz="36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79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03404"/>
            <a:ext cx="3358896" cy="28872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15" y="489462"/>
            <a:ext cx="3528127" cy="290114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998" y="3861048"/>
            <a:ext cx="3236976" cy="215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9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2339752" y="692696"/>
            <a:ext cx="49685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2 -  Nunca gritar um com </a:t>
            </a:r>
          </a:p>
          <a:p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o outro. </a:t>
            </a:r>
          </a:p>
          <a:p>
            <a:endParaRPr lang="pt-BR" sz="36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 não ser que a casa esteja pegando fogo. Quem tem bons argumentos não precisa gritar. Quanto mais alguém grita, menos é ouvido.</a:t>
            </a:r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GB" sz="36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99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43932"/>
            <a:ext cx="3459480" cy="43148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887" y="1243932"/>
            <a:ext cx="3091912" cy="432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9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1835696" y="764704"/>
            <a:ext cx="62646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3 -  Se alguém deve ganhar </a:t>
            </a:r>
          </a:p>
          <a:p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na discussão, deixar que seja o outro.  Perder uma discussão pode ser um ato de inteligência e de amor.</a:t>
            </a:r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GB" sz="36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861048"/>
            <a:ext cx="3891064" cy="215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9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8461448" y="-3627784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1547664" y="476673"/>
            <a:ext cx="59766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6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4 </a:t>
            </a:r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-  Se for inevitável </a:t>
            </a:r>
          </a:p>
          <a:p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chamar a atenção, fazê-lo com amor.    </a:t>
            </a:r>
          </a:p>
          <a:p>
            <a:endParaRPr lang="pt-BR" sz="36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Antes de apontar um defeito, é sempre aconselhável apresentar duas qualidades do outro. </a:t>
            </a:r>
            <a:endParaRPr lang="en-GB" sz="36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07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9872"/>
            <a:ext cx="3162300" cy="473825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59872"/>
            <a:ext cx="3208708" cy="47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3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1691680" y="548680"/>
            <a:ext cx="63367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6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5 </a:t>
            </a:r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- Nunca jogar no rosto </a:t>
            </a:r>
          </a:p>
          <a:p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do outro os erros do passado. </a:t>
            </a:r>
          </a:p>
          <a:p>
            <a:endParaRPr lang="pt-BR" sz="36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 pessoa é sempre maior que seus erros, e ninguém gosta de ser caracterizado </a:t>
            </a:r>
          </a:p>
          <a:p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por seus defeitos.</a:t>
            </a:r>
            <a:endParaRPr lang="en-GB" sz="36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69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37274"/>
            <a:ext cx="3228572" cy="439534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263" y="1236959"/>
            <a:ext cx="4347953" cy="439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1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5158192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rma livre 2"/>
          <p:cNvSpPr/>
          <p:nvPr/>
        </p:nvSpPr>
        <p:spPr>
          <a:xfrm>
            <a:off x="1147680" y="1341360"/>
            <a:ext cx="6809040" cy="38163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4" name="Forma livre 3"/>
          <p:cNvSpPr/>
          <p:nvPr/>
        </p:nvSpPr>
        <p:spPr>
          <a:xfrm>
            <a:off x="4716016" y="764703"/>
            <a:ext cx="6912768" cy="559325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720" tIns="40680" rIns="81720" bIns="40680" anchor="t" anchorCtr="0" compatLnSpc="1"/>
          <a:lstStyle/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6600" b="1" dirty="0" smtClean="0">
              <a:solidFill>
                <a:srgbClr val="FFFF00"/>
              </a:solidFill>
            </a:endParaRPr>
          </a:p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t-BR" sz="6600" b="1" dirty="0" smtClean="0">
                <a:solidFill>
                  <a:srgbClr val="FFFF00"/>
                </a:solidFill>
              </a:rPr>
              <a:t>HARMONIA </a:t>
            </a:r>
            <a:r>
              <a:rPr lang="pt-BR" sz="6600" b="1" dirty="0">
                <a:solidFill>
                  <a:srgbClr val="FFFF00"/>
                </a:solidFill>
              </a:rPr>
              <a:t>CONJUGAL</a:t>
            </a:r>
            <a:endParaRPr lang="pt-BR" sz="6600" b="1" dirty="0" smtClean="0">
              <a:solidFill>
                <a:srgbClr val="FFFF00"/>
              </a:solidFill>
            </a:endParaRPr>
          </a:p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4400" b="1" i="0" u="none" strike="noStrike" baseline="0" dirty="0">
              <a:ln>
                <a:noFill/>
              </a:ln>
              <a:solidFill>
                <a:srgbClr val="FFFF00"/>
              </a:solidFill>
              <a:latin typeface="DejaVu Sans Condensed" pitchFamily="34"/>
              <a:ea typeface="Lucida Sans Unicode" pitchFamily="2"/>
              <a:cs typeface="Lucida Sans Unicode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2400" b="1" i="0" u="none" strike="noStrike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2400" b="1" i="0" u="none" strike="noStrike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2400" b="1" i="0" u="none" strike="noStrike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4200" b="1" i="0" u="none" strike="noStrike" baseline="0" dirty="0">
              <a:ln>
                <a:noFill/>
              </a:ln>
              <a:solidFill>
                <a:srgbClr val="FFFFFF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FFFFFF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3"/>
            <a:ext cx="3461657" cy="4538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1331640" y="692696"/>
            <a:ext cx="66967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6 -  A displicência com qualquer pessoa é tolerável, menos com o cônjuge. </a:t>
            </a:r>
          </a:p>
          <a:p>
            <a:endParaRPr lang="pt-BR" sz="36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Na vida a dois tudo pode </a:t>
            </a:r>
          </a:p>
          <a:p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 deve ser importante, pois a felicidade nasce das pequenas coisas. </a:t>
            </a:r>
            <a:endParaRPr lang="en-GB" sz="36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5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1979712" y="1196752"/>
            <a:ext cx="59046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6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endParaRPr lang="pt-BR" sz="36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falta de atenção para com o cônjuge demonstra desprezo para com o outro. </a:t>
            </a:r>
          </a:p>
        </p:txBody>
      </p:sp>
    </p:spTree>
    <p:extLst>
      <p:ext uri="{BB962C8B-B14F-4D97-AF65-F5344CB8AC3E}">
        <p14:creationId xmlns:p14="http://schemas.microsoft.com/office/powerpoint/2010/main" val="15952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70750"/>
            <a:ext cx="3311013" cy="388909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453"/>
            <a:ext cx="3671668" cy="389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1907704" y="404664"/>
            <a:ext cx="5832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7 - Nunca ir dormir sem </a:t>
            </a:r>
          </a:p>
          <a:p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ter chegado a um acordo. </a:t>
            </a:r>
          </a:p>
          <a:p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No dia seguinte o problema poderá ser bem maior.</a:t>
            </a:r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01" y="2699655"/>
            <a:ext cx="3171371" cy="288134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189" y="2714930"/>
            <a:ext cx="3206956" cy="286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1763688" y="980728"/>
            <a:ext cx="56166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8 -  Pelo menos uma vez </a:t>
            </a:r>
          </a:p>
          <a:p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ao dia, dizer ao outro uma palavra carinhosa. </a:t>
            </a:r>
          </a:p>
          <a:p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Muitos têm reservas enormes de ternura, mas esquecem de expressá-las </a:t>
            </a:r>
          </a:p>
          <a:p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em voz alta</a:t>
            </a:r>
            <a:r>
              <a:rPr lang="pt-BR" b="1" dirty="0">
                <a:latin typeface="Lucida Sans" pitchFamily="34" charset="0"/>
              </a:rPr>
              <a:t>.</a:t>
            </a:r>
            <a:r>
              <a:rPr lang="pt-BR" dirty="0">
                <a:latin typeface="Lucida Sans" pitchFamily="34" charset="0"/>
              </a:rPr>
              <a:t> </a:t>
            </a:r>
            <a:endParaRPr lang="en-GB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85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18377"/>
            <a:ext cx="3449370" cy="425302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02597"/>
            <a:ext cx="3306123" cy="42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1547664" y="1052735"/>
            <a:ext cx="64807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9 - Cometendo um erro, </a:t>
            </a:r>
          </a:p>
          <a:p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saiba admitir e pedir desculpas. </a:t>
            </a:r>
          </a:p>
          <a:p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Admitir um erro não é humilhação.  A pessoa que admite o seu erro demonstra ser honesta, consigo mesma  e com o outro.</a:t>
            </a:r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GB" sz="36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37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6126"/>
            <a:ext cx="3530184" cy="412123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24127"/>
            <a:ext cx="3455377" cy="409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8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2051720" y="980729"/>
            <a:ext cx="55446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10. Quando um não quer, dois não brigam. </a:t>
            </a:r>
          </a:p>
          <a:p>
            <a:endParaRPr lang="pt-BR" sz="36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Será preciso então que alguém tome a iniciativa de quebrar o ciclo pernicioso que leva à briga.</a:t>
            </a:r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GB" sz="36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53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29483"/>
            <a:ext cx="3959364" cy="446096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23958"/>
            <a:ext cx="3009900" cy="446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8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rma livre 2"/>
          <p:cNvSpPr/>
          <p:nvPr/>
        </p:nvSpPr>
        <p:spPr>
          <a:xfrm>
            <a:off x="1147680" y="1341360"/>
            <a:ext cx="6809040" cy="38163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4" name="Forma livre 3"/>
          <p:cNvSpPr/>
          <p:nvPr/>
        </p:nvSpPr>
        <p:spPr>
          <a:xfrm>
            <a:off x="539640" y="522359"/>
            <a:ext cx="8072640" cy="5835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720" tIns="40680" rIns="81720" bIns="40680" anchor="t" anchorCtr="0" compatLnSpc="1"/>
          <a:lstStyle/>
          <a:p>
            <a:pPr>
              <a:buClr>
                <a:srgbClr val="000000"/>
              </a:buClr>
              <a:buSzPct val="45000"/>
            </a:pPr>
            <a:endParaRPr lang="pt-BR" sz="36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0000"/>
              </a:buClr>
              <a:buSzPct val="45000"/>
            </a:pPr>
            <a:endParaRPr lang="pt-BR" sz="36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0000"/>
              </a:buClr>
              <a:buSzPct val="45000"/>
            </a:pPr>
            <a:r>
              <a:rPr lang="pt-BR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O Senhor Deus disse: </a:t>
            </a:r>
          </a:p>
          <a:p>
            <a:pPr>
              <a:buClr>
                <a:srgbClr val="000000"/>
              </a:buClr>
              <a:buSzPct val="45000"/>
            </a:pPr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“Não é bom que o homem esteja só; vou dar-lhe uma ajuda que lhe seja adequada.”  Da costela que tinha tomado do homem, o Senhor Deus fez uma mulher, e levou-a para junto do homem.</a:t>
            </a:r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GB" sz="3600" b="1" dirty="0">
              <a:solidFill>
                <a:srgbClr val="FFFF00"/>
              </a:solidFill>
              <a:latin typeface="Calibri" pitchFamily="34" charset="0"/>
              <a:ea typeface="Lucida Sans Unicode" pitchFamily="34" charset="0"/>
              <a:cs typeface="Calibri" pitchFamily="34" charset="0"/>
            </a:endParaRPr>
          </a:p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3600" dirty="0" smtClean="0">
              <a:solidFill>
                <a:srgbClr val="FFFF00"/>
              </a:solidFill>
            </a:endParaRPr>
          </a:p>
          <a:p>
            <a:pPr marL="0" marR="0" lvl="0" indent="0" algn="l" rtl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4400" b="1" i="0" u="none" strike="noStrike" baseline="0" dirty="0">
              <a:ln>
                <a:noFill/>
              </a:ln>
              <a:solidFill>
                <a:srgbClr val="FFFF00"/>
              </a:solidFill>
              <a:latin typeface="DejaVu Sans Condensed" pitchFamily="34"/>
              <a:ea typeface="Lucida Sans Unicode" pitchFamily="2"/>
              <a:cs typeface="Lucida Sans Unicode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2400" b="1" i="0" u="none" strike="noStrike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2400" b="1" i="0" u="none" strike="noStrike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2400" b="1" i="0" u="none" strike="noStrike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4200" b="1" i="0" u="none" strike="noStrike" baseline="0" dirty="0">
              <a:ln>
                <a:noFill/>
              </a:ln>
              <a:solidFill>
                <a:srgbClr val="FFFFFF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FFFFFF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1547665" y="-531440"/>
            <a:ext cx="56413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40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pt-BR" sz="40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t-BR" sz="4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EDUCAÇÃO </a:t>
            </a:r>
            <a:r>
              <a:rPr lang="pt-BR" sz="4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DOS FILHOS</a:t>
            </a:r>
            <a:endParaRPr lang="pt-BR" sz="4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" y="1609034"/>
            <a:ext cx="4450080" cy="476178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965" y="1609034"/>
            <a:ext cx="4668717" cy="476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3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755576" y="476672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OS FILHOS</a:t>
            </a:r>
          </a:p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“Sede fecundos, multiplicai-                       vos, enchei a terra e </a:t>
            </a:r>
          </a:p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submetei-a...” (</a:t>
            </a:r>
            <a:r>
              <a:rPr lang="pt-BR" sz="3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Gn</a:t>
            </a:r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1,28)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3" y="2761286"/>
            <a:ext cx="4059195" cy="342053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0170">
            <a:off x="5211459" y="2110896"/>
            <a:ext cx="3416968" cy="37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611560" y="-1035496"/>
            <a:ext cx="77768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6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endParaRPr lang="pt-BR" sz="36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endParaRPr lang="pt-BR" sz="36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endParaRPr lang="pt-BR" sz="36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sz="3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§</a:t>
            </a:r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2366 - “A fecundidade é um </a:t>
            </a:r>
          </a:p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dom, um fim do matrimônio, porque </a:t>
            </a:r>
          </a:p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o amor conjugal tende a ser fecundo. </a:t>
            </a:r>
          </a:p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O filho não vem de fora acrescentar-se ao amor mútuo  dos esposos; surge no próprio âmago dessa doação mútua, </a:t>
            </a:r>
          </a:p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da qual é fruto e realização. </a:t>
            </a:r>
          </a:p>
        </p:txBody>
      </p:sp>
    </p:spTree>
    <p:extLst>
      <p:ext uri="{BB962C8B-B14F-4D97-AF65-F5344CB8AC3E}">
        <p14:creationId xmlns:p14="http://schemas.microsoft.com/office/powerpoint/2010/main" val="227209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1331640" y="-3051720"/>
            <a:ext cx="70567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6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endParaRPr lang="pt-BR" sz="36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endParaRPr lang="pt-BR" sz="36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endParaRPr lang="pt-BR" sz="36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endParaRPr lang="pt-BR" sz="36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endParaRPr lang="pt-BR" sz="36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sz="3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Igreja ‘está ao lado da vida’, </a:t>
            </a:r>
          </a:p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 ensina que qualquer ato </a:t>
            </a:r>
          </a:p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matrimonial deve estar aberto </a:t>
            </a:r>
          </a:p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à transmissão da vida”.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80928"/>
            <a:ext cx="3408218" cy="318596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798" y="2580591"/>
            <a:ext cx="3232727" cy="378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8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323528" y="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6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      EDUCAÇÃO </a:t>
            </a:r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DOS FILHOS</a:t>
            </a:r>
            <a:endParaRPr lang="pt-BR" sz="36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4450080" cy="476178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80" y="1412776"/>
            <a:ext cx="4747325" cy="476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0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1331640" y="-819472"/>
            <a:ext cx="66247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6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endParaRPr lang="pt-BR" sz="36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endParaRPr lang="pt-BR" sz="36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sz="3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§ </a:t>
            </a:r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2367 - “Chamados a dar a </a:t>
            </a:r>
          </a:p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vida, os esposos participam do </a:t>
            </a:r>
          </a:p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poder criador e da paternidade de </a:t>
            </a:r>
          </a:p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Deus.  Os cônjuges sabem que, no </a:t>
            </a:r>
          </a:p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ofício de transmitir a vida e de </a:t>
            </a:r>
          </a:p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educar – o qual deve ser </a:t>
            </a:r>
          </a:p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considerado como missão própria </a:t>
            </a:r>
          </a:p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deles – são cooperadores do amor </a:t>
            </a:r>
          </a:p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de Deus criador“.</a:t>
            </a:r>
          </a:p>
        </p:txBody>
      </p:sp>
    </p:spTree>
    <p:extLst>
      <p:ext uri="{BB962C8B-B14F-4D97-AF65-F5344CB8AC3E}">
        <p14:creationId xmlns:p14="http://schemas.microsoft.com/office/powerpoint/2010/main" val="7952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11341768" y="-37718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1187624" y="332656"/>
            <a:ext cx="94330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§ 2373 -  “A Sagrada Escritura </a:t>
            </a:r>
          </a:p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 a prática tradicional da Igreja </a:t>
            </a:r>
          </a:p>
          <a:p>
            <a:r>
              <a:rPr lang="pt-BR" sz="3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vêem</a:t>
            </a:r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nas famílias numerosas </a:t>
            </a:r>
          </a:p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um sinal da bênção divina e da </a:t>
            </a:r>
          </a:p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generosidade dos pais” ( GS, 50,2).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13540"/>
            <a:ext cx="3479800" cy="277269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08411"/>
            <a:ext cx="3136165" cy="278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8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899592" y="-531440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6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endParaRPr lang="pt-BR" sz="36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sz="3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§</a:t>
            </a:r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2378 - “Os filhos são o dom mais excelente do Matrimônio e constituem um benefício máximo para os próprios pais”.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28" y="2884880"/>
            <a:ext cx="3911600" cy="31496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893" y="2894116"/>
            <a:ext cx="3422210" cy="314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4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755576" y="116632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6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t-BR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Controle </a:t>
            </a:r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da natalidade, contracepção, método natural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528" y="1876277"/>
            <a:ext cx="5266944" cy="479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7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827584" y="260648"/>
            <a:ext cx="69847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§</a:t>
            </a:r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2370 – A continência periódica, os métodos de regulação da natalidade baseados na auto-observação e nos recursos aos períodos infecundos (HV 16) estão de acordo com os critérios objetivos da moralidade. Estes métodos respeitam os corpos dos esposos, animam a ternura entre eles e favorecem a educação de uma liberdade autêntica. </a:t>
            </a:r>
          </a:p>
        </p:txBody>
      </p:sp>
    </p:spTree>
    <p:extLst>
      <p:ext uri="{BB962C8B-B14F-4D97-AF65-F5344CB8AC3E}">
        <p14:creationId xmlns:p14="http://schemas.microsoft.com/office/powerpoint/2010/main" val="361152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rma livre 2"/>
          <p:cNvSpPr/>
          <p:nvPr/>
        </p:nvSpPr>
        <p:spPr>
          <a:xfrm>
            <a:off x="1147680" y="1341360"/>
            <a:ext cx="6809040" cy="38163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4" name="Forma livre 3"/>
          <p:cNvSpPr/>
          <p:nvPr/>
        </p:nvSpPr>
        <p:spPr>
          <a:xfrm>
            <a:off x="539640" y="522359"/>
            <a:ext cx="8072640" cy="5835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720" tIns="40680" rIns="81720" bIns="40680" anchor="t" anchorCtr="0" compatLnSpc="1"/>
          <a:lstStyle/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3600" b="1" dirty="0" smtClean="0"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  <a:latin typeface="Arial"/>
              <a:cs typeface="Calibri" pitchFamily="34"/>
            </a:endParaRPr>
          </a:p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3600" b="1" dirty="0"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  <a:latin typeface="Arial"/>
              <a:cs typeface="Calibri" pitchFamily="34"/>
            </a:endParaRPr>
          </a:p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3200" dirty="0" smtClean="0">
              <a:solidFill>
                <a:srgbClr val="FFFF00"/>
              </a:solidFill>
            </a:endParaRPr>
          </a:p>
          <a:p>
            <a:pPr marL="0" marR="0" lvl="0" indent="0" algn="l" rtl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4400" b="1" i="0" u="none" strike="noStrike" baseline="0" dirty="0">
              <a:ln>
                <a:noFill/>
              </a:ln>
              <a:solidFill>
                <a:srgbClr val="FFFF00"/>
              </a:solidFill>
              <a:latin typeface="DejaVu Sans Condensed" pitchFamily="34"/>
              <a:ea typeface="Lucida Sans Unicode" pitchFamily="2"/>
              <a:cs typeface="Lucida Sans Unicode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2400" b="1" i="0" u="none" strike="noStrike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2400" b="1" i="0" u="none" strike="noStrike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2400" b="1" i="0" u="none" strike="noStrike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4200" b="1" i="0" u="none" strike="noStrike" baseline="0" dirty="0">
              <a:ln>
                <a:noFill/>
              </a:ln>
              <a:solidFill>
                <a:srgbClr val="FFFFFF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FFFFFF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764498"/>
            <a:ext cx="6048674" cy="53290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899592" y="404664"/>
            <a:ext cx="7128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6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sz="3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Em </a:t>
            </a:r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compensação, é intrinsecamente má “toda ação que, ou em previsão do ato conjugal, ou durante a sua realização, ou também durante o desenvolvimento de suas </a:t>
            </a:r>
            <a:r>
              <a:rPr lang="pt-BR" sz="3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consequências </a:t>
            </a:r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naturais, se proponha, como fim ou como meio, tornar possível a procriação.” (</a:t>
            </a:r>
            <a:r>
              <a:rPr lang="pt-BR" sz="3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HV,14</a:t>
            </a:r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275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1763688" y="-387424"/>
            <a:ext cx="51758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6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pt-BR" sz="36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t-BR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EDUCAÇÃO </a:t>
            </a:r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DOS FILHOS</a:t>
            </a:r>
            <a:endParaRPr lang="pt-BR" sz="36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0" y="1484783"/>
            <a:ext cx="4532243" cy="476178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864" y="1484783"/>
            <a:ext cx="4626136" cy="476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1259632" y="-171400"/>
            <a:ext cx="69847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6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sz="3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§</a:t>
            </a:r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2368 - Por razões justas (GS 50), os esposos podem querer espaçar os nascimentos de seus filhos. Cabe-lhes verificar que seu desejo não provém  do egoísmo mas está de acordo com a justa generosidade de uma paternidade responsável. Além disso regularão seu comportamento segundo os critérios objetivos da moral.</a:t>
            </a:r>
          </a:p>
        </p:txBody>
      </p:sp>
    </p:spTree>
    <p:extLst>
      <p:ext uri="{BB962C8B-B14F-4D97-AF65-F5344CB8AC3E}">
        <p14:creationId xmlns:p14="http://schemas.microsoft.com/office/powerpoint/2010/main" val="329170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827584" y="692696"/>
            <a:ext cx="6768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§2369 - “</a:t>
            </a:r>
            <a:r>
              <a:rPr lang="pt-BR" sz="3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Salva guardando </a:t>
            </a:r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esses dois aspectos essenciais, </a:t>
            </a:r>
            <a:r>
              <a:rPr lang="pt-BR" sz="3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unitivo</a:t>
            </a:r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pt-BR" sz="3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procriativo</a:t>
            </a:r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, o ato sexual conserva integralmente o sentido de amor mútuo e verdadeiro e sua ordenação para a altíssima vocação do homem para a paternidade” (HV 12).</a:t>
            </a:r>
          </a:p>
        </p:txBody>
      </p:sp>
    </p:spTree>
    <p:extLst>
      <p:ext uri="{BB962C8B-B14F-4D97-AF65-F5344CB8AC3E}">
        <p14:creationId xmlns:p14="http://schemas.microsoft.com/office/powerpoint/2010/main" val="350950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-1307"/>
            <a:ext cx="3456384" cy="326074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883" y="211832"/>
            <a:ext cx="3687318" cy="29291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1" y="3543751"/>
            <a:ext cx="3522551" cy="321985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24" y="3429000"/>
            <a:ext cx="3308161" cy="308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1331640" y="404664"/>
            <a:ext cx="69127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6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sz="3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§</a:t>
            </a:r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2399 – A regulação da natalidade representa um dos aspectos da paternidade e da maternidade responsáveis. </a:t>
            </a:r>
          </a:p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 legitimidade das intenções dos esposos não justifica o recurso a meios moralmente inadmissíveis (por exemplo, a esterilização direta ou a contracepção).</a:t>
            </a:r>
          </a:p>
        </p:txBody>
      </p:sp>
    </p:spTree>
    <p:extLst>
      <p:ext uri="{BB962C8B-B14F-4D97-AF65-F5344CB8AC3E}">
        <p14:creationId xmlns:p14="http://schemas.microsoft.com/office/powerpoint/2010/main" val="256772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2123729" y="-387424"/>
            <a:ext cx="44461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6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pt-BR" sz="36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t-BR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Educação </a:t>
            </a:r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dos Filhos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9864"/>
            <a:ext cx="2521527" cy="283754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465" y="1366902"/>
            <a:ext cx="3128608" cy="27765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504845"/>
            <a:ext cx="2240782" cy="285292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07" y="4391025"/>
            <a:ext cx="312558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395536" y="-171400"/>
            <a:ext cx="78488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6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endParaRPr lang="pt-BR" sz="36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Adote </a:t>
            </a:r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o seu filho, antes que o traficante o faça</a:t>
            </a:r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pt-BR" sz="36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André </a:t>
            </a:r>
            <a:r>
              <a:rPr lang="pt-BR" sz="3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Bergè</a:t>
            </a:r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,  "os defeitos dos pais são os pais dos defeitos dos filhos". As virtudes dos pais são os pais das virtudes dos filhos.</a:t>
            </a:r>
          </a:p>
        </p:txBody>
      </p:sp>
    </p:spTree>
    <p:extLst>
      <p:ext uri="{BB962C8B-B14F-4D97-AF65-F5344CB8AC3E}">
        <p14:creationId xmlns:p14="http://schemas.microsoft.com/office/powerpoint/2010/main" val="322292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323528" y="-171400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pt-BR" sz="36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sz="3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"</a:t>
            </a:r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Pais, não deis a vossos filhos motivo de revolta contra vós, mas criai-os na disciplina e correção do Senhor" </a:t>
            </a:r>
            <a:r>
              <a:rPr lang="pt-BR" sz="3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pt-BR" sz="3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Ef</a:t>
            </a:r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6,4).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501" y="2259596"/>
            <a:ext cx="5344998" cy="421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1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539552" y="0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6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sz="3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Aquele que ama o seu filho corrige-o com </a:t>
            </a:r>
            <a:r>
              <a:rPr lang="pt-BR" sz="36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freqüência</a:t>
            </a:r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, para que se alegre com isso mais tarde” (30,1).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31166"/>
            <a:ext cx="2779776" cy="377342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531166"/>
            <a:ext cx="4360831" cy="377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9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rma livre 2"/>
          <p:cNvSpPr/>
          <p:nvPr/>
        </p:nvSpPr>
        <p:spPr>
          <a:xfrm>
            <a:off x="1147680" y="1341360"/>
            <a:ext cx="6809040" cy="38163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4" name="Forma livre 3"/>
          <p:cNvSpPr/>
          <p:nvPr/>
        </p:nvSpPr>
        <p:spPr>
          <a:xfrm>
            <a:off x="539640" y="522359"/>
            <a:ext cx="8072640" cy="5835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720" tIns="40680" rIns="81720" bIns="40680" anchor="t" anchorCtr="0" compatLnSpc="1"/>
          <a:lstStyle/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4000" b="1" i="0" u="none" strike="noStrike" spc="0" baseline="0" dirty="0" smtClean="0">
              <a:ln>
                <a:noFill/>
              </a:ln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  <a:latin typeface="Arial"/>
              <a:cs typeface="Calibri" pitchFamily="34"/>
            </a:endParaRPr>
          </a:p>
          <a:p>
            <a:pPr>
              <a:buClr>
                <a:srgbClr val="000000"/>
              </a:buClr>
              <a:buSzPct val="45000"/>
            </a:pPr>
            <a:endParaRPr lang="pt-BR" sz="36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0000"/>
              </a:buClr>
              <a:buSzPct val="45000"/>
            </a:pPr>
            <a:r>
              <a:rPr lang="pt-BR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Eis agora aqui, disse o homem, o osso de meus </a:t>
            </a:r>
          </a:p>
          <a:p>
            <a:pPr>
              <a:buClr>
                <a:srgbClr val="000000"/>
              </a:buClr>
              <a:buSzPct val="45000"/>
            </a:pPr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ossos e a carne de minha carne; ela se chamará mulher, porque foi tomada do homem.”</a:t>
            </a:r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GB" sz="36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endParaRPr lang="pt-BR" sz="3200" dirty="0">
              <a:solidFill>
                <a:srgbClr val="FFFF00"/>
              </a:solidFill>
            </a:endParaRPr>
          </a:p>
          <a:p>
            <a:r>
              <a:rPr lang="pt-BR" sz="3600" dirty="0"/>
              <a:t> </a:t>
            </a:r>
            <a:endParaRPr lang="en-GB" sz="1800" b="1" i="0" u="none" strike="noStrike" baseline="0" dirty="0">
              <a:ln>
                <a:noFill/>
              </a:ln>
              <a:solidFill>
                <a:srgbClr val="FFFFFF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899592" y="188640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6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sz="3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Aquele que estraga seus filhos com mimos terá que lhes curar as feridas” (30,7).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4" y="2496964"/>
            <a:ext cx="3985146" cy="40732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96963"/>
            <a:ext cx="3548241" cy="404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7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613576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539552" y="-171400"/>
            <a:ext cx="8604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6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sz="3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Um cavalo indômito torna-se intratável, a criança entregue a si mesma torna-se temerária” (30,8).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44" y="2348880"/>
            <a:ext cx="6077712" cy="41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8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611560" y="0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pt-BR" sz="36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sz="3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Adula o teu filho e ele te </a:t>
            </a:r>
          </a:p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causará medo”, diz o Eclesiástico (30,9).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80567"/>
            <a:ext cx="3776133" cy="464750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98214"/>
            <a:ext cx="3063240" cy="466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8317432" y="-3519006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899592" y="-99392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6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sz="3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Não lhes dê toda a liberdade na juventude, não feches os olhos  sobre as suas extravagâncias” (30,11).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7" y="2348880"/>
            <a:ext cx="4937760" cy="38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1547664" y="188640"/>
            <a:ext cx="5880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Ensinamentos </a:t>
            </a:r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de Dom Bosco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2691994" cy="521546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570" y="1196752"/>
            <a:ext cx="2615184" cy="521546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523" y="3202091"/>
            <a:ext cx="2410691" cy="321012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121" y="1196752"/>
            <a:ext cx="2388093" cy="261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8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1043608" y="332656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1. Valorize o seu filho.</a:t>
            </a:r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Quando respeitado e estimado, o jovem progride e amadurece.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87" y="2230197"/>
            <a:ext cx="6800193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0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899592" y="260648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2. Acredite no seu filho.</a:t>
            </a:r>
          </a:p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Mesmo os jovens mais "difíceis" trazem bondade e generosidade no coração.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02205"/>
            <a:ext cx="5785945" cy="354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1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971600" y="0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6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 Ame e respeite o seu filho.</a:t>
            </a:r>
          </a:p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Mostre a ele, claramente, que você está ao seu lado, olhe-o nos olhos. Nós é que </a:t>
            </a:r>
          </a:p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pertencemos a </a:t>
            </a:r>
            <a:r>
              <a:rPr lang="pt-BR" sz="3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nossos </a:t>
            </a:r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filhos, </a:t>
            </a:r>
            <a:r>
              <a:rPr lang="pt-BR" sz="3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Não </a:t>
            </a:r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eles a nós.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140968"/>
            <a:ext cx="4019414" cy="301227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26" y="3447571"/>
            <a:ext cx="3541853" cy="293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1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899592" y="-203200"/>
            <a:ext cx="8244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6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 Elogie seu filho sempre que puder.</a:t>
            </a:r>
          </a:p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Seja sincero: quem de nós não gosta de um elogio?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2466238"/>
            <a:ext cx="48577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4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899592" y="116632"/>
            <a:ext cx="8244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5. Compreenda seu filho.</a:t>
            </a:r>
          </a:p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O mundo hoje é complicado, rude e competitivo. Quem sabe ele está precisando de você.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17" y="2636912"/>
            <a:ext cx="5279366" cy="329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2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rma livre 2"/>
          <p:cNvSpPr/>
          <p:nvPr/>
        </p:nvSpPr>
        <p:spPr>
          <a:xfrm>
            <a:off x="1147680" y="1341360"/>
            <a:ext cx="6809040" cy="38163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4" name="Forma livre 3"/>
          <p:cNvSpPr/>
          <p:nvPr/>
        </p:nvSpPr>
        <p:spPr>
          <a:xfrm>
            <a:off x="539640" y="522359"/>
            <a:ext cx="8072640" cy="5835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720" tIns="40680" rIns="81720" bIns="40680" anchor="t" anchorCtr="0" compatLnSpc="1"/>
          <a:lstStyle/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4400" b="1" dirty="0" smtClean="0"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  <a:latin typeface="Arial"/>
              <a:cs typeface="Calibri" pitchFamily="34"/>
            </a:endParaRPr>
          </a:p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3600" b="1" dirty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0000"/>
              </a:buClr>
              <a:buSzPct val="45000"/>
            </a:pPr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Por isso o homem deixa o </a:t>
            </a:r>
          </a:p>
          <a:p>
            <a:pPr>
              <a:buClr>
                <a:srgbClr val="000000"/>
              </a:buClr>
              <a:buSzPct val="45000"/>
            </a:pPr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seu pai e sua mãe para se </a:t>
            </a:r>
          </a:p>
          <a:p>
            <a:pPr>
              <a:buClr>
                <a:srgbClr val="000000"/>
              </a:buClr>
              <a:buSzPct val="45000"/>
            </a:pPr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unir à sua mulher; e já não são mais que uma só carne”. (</a:t>
            </a:r>
            <a:r>
              <a:rPr lang="pt-BR" sz="3600" b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Gn</a:t>
            </a:r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2,19-24)</a:t>
            </a:r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GB" sz="36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endParaRPr lang="pt-BR" sz="3600" dirty="0">
              <a:solidFill>
                <a:srgbClr val="FFFF00"/>
              </a:solidFill>
            </a:endParaRPr>
          </a:p>
          <a:p>
            <a:endParaRPr lang="pt-BR" sz="3600" dirty="0">
              <a:solidFill>
                <a:srgbClr val="FFFF00"/>
              </a:solidFill>
            </a:endParaRPr>
          </a:p>
          <a:p>
            <a:r>
              <a:rPr lang="pt-BR" sz="4000" dirty="0"/>
              <a:t> </a:t>
            </a:r>
          </a:p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2000" b="1" dirty="0">
              <a:solidFill>
                <a:srgbClr val="FFFFFF"/>
              </a:solidFill>
            </a:endParaRPr>
          </a:p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2000" b="1" dirty="0">
              <a:solidFill>
                <a:srgbClr val="000000"/>
              </a:solidFill>
            </a:endParaRPr>
          </a:p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2000" b="1" dirty="0">
              <a:solidFill>
                <a:srgbClr val="000000"/>
              </a:solidFill>
            </a:endParaRPr>
          </a:p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2000" b="1" dirty="0">
              <a:solidFill>
                <a:srgbClr val="000000"/>
              </a:solidFill>
            </a:endParaRPr>
          </a:p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2000" b="1" dirty="0">
              <a:solidFill>
                <a:srgbClr val="000000"/>
              </a:solidFill>
            </a:endParaRPr>
          </a:p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2000" b="1" dirty="0">
              <a:solidFill>
                <a:srgbClr val="000000"/>
              </a:solidFill>
            </a:endParaRPr>
          </a:p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2000" b="1" dirty="0">
              <a:solidFill>
                <a:srgbClr val="000000"/>
              </a:solidFill>
            </a:endParaRPr>
          </a:p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2000" b="1" dirty="0">
              <a:solidFill>
                <a:srgbClr val="000000"/>
              </a:solidFill>
            </a:endParaRPr>
          </a:p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2000" b="1" dirty="0"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3600" b="1" i="0" u="none" strike="noStrike" spc="0" baseline="0" dirty="0">
              <a:ln>
                <a:noFill/>
              </a:ln>
              <a:solidFill>
                <a:srgbClr val="FFFF00"/>
              </a:solidFill>
              <a:latin typeface="Arial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2400" b="1" i="0" u="none" strike="noStrike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2400" b="1" i="0" u="none" strike="noStrike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2400" b="1" i="0" u="none" strike="noStrike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4200" b="1" i="0" u="none" strike="noStrike" baseline="0" dirty="0">
              <a:ln>
                <a:noFill/>
              </a:ln>
              <a:solidFill>
                <a:srgbClr val="FFFFFF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FFFFFF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827584" y="476672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6.  Alegre-se com o seu filho.</a:t>
            </a:r>
          </a:p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Tanto quanto nós, os jovens são atraídos por um sorriso; a alegria e o bom humor atraem os meninos como mel.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406" y="2924944"/>
            <a:ext cx="5352836" cy="320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9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827584" y="476672"/>
            <a:ext cx="82463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7. Aproxime-se de seu filho.</a:t>
            </a:r>
          </a:p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Viva com o seu filho. Viva no </a:t>
            </a:r>
            <a:r>
              <a:rPr lang="pt-BR" sz="3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meio </a:t>
            </a:r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dele. Conheça seus amigos. Procure saber aonde ele vai, com quem está. Convide-o a trazer seus amigos para a </a:t>
            </a:r>
          </a:p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sua casa.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92992"/>
            <a:ext cx="2743200" cy="218928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284984"/>
            <a:ext cx="2410467" cy="228581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890200"/>
            <a:ext cx="2548128" cy="200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0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899592" y="260648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8. Seja coerente com o seu filho.</a:t>
            </a:r>
          </a:p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Não temos o direito de exigir de </a:t>
            </a:r>
          </a:p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nosso filho atitudes que não temos. Quem não é sério não pode exigir seriedade.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3352800" cy="309315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404" y="2627024"/>
            <a:ext cx="2768138" cy="342558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568972"/>
            <a:ext cx="1986455" cy="269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6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827584" y="260648"/>
            <a:ext cx="60304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9. Prevenir é melhor do que castigar o seu filho.</a:t>
            </a:r>
          </a:p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Quem é feliz não sente a necessidade de </a:t>
            </a:r>
          </a:p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fazer o que não é </a:t>
            </a:r>
          </a:p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direito. O castigo </a:t>
            </a:r>
          </a:p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magoa, a dor e o </a:t>
            </a:r>
          </a:p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rancor ficam e </a:t>
            </a:r>
          </a:p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separam você do </a:t>
            </a:r>
          </a:p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seu filho.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32856"/>
            <a:ext cx="3493008" cy="398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3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1907704" y="-99392"/>
            <a:ext cx="4908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36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 10</a:t>
            </a:r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 Reze com seu filho</a:t>
            </a:r>
            <a:r>
              <a:rPr lang="pt-BR" b="1" dirty="0">
                <a:latin typeface="Lucida Sans" pitchFamily="34" charset="0"/>
              </a:rPr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0" y="1127531"/>
            <a:ext cx="2905125" cy="18002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98956"/>
            <a:ext cx="2402732" cy="18288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076389"/>
            <a:ext cx="1904370" cy="184839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0" y="3068960"/>
            <a:ext cx="2913888" cy="321155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712" y="3050750"/>
            <a:ext cx="2423886" cy="31623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248574"/>
            <a:ext cx="2168434" cy="298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9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971600" y="332656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No princípio pode parecer "estranho". Mas a religião precisa ser alimentada. Quem ama e respeita a Deus vai amar e respeitar o seu próximo.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161" y="2852934"/>
            <a:ext cx="4494908" cy="342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2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930176" y="260648"/>
            <a:ext cx="7170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"Quando se trata de educação não se pode deixar de lado a religião".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26" y="2249642"/>
            <a:ext cx="3126658" cy="386486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55302"/>
            <a:ext cx="3114675" cy="385354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249642"/>
            <a:ext cx="2303929" cy="38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6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12349880" y="-3613666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899592" y="188640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6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t-BR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EDUCAÇÃO </a:t>
            </a:r>
            <a:r>
              <a:rPr lang="pt-BR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DOS FILHOS</a:t>
            </a:r>
            <a:endParaRPr lang="pt-BR" sz="36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6133"/>
            <a:ext cx="4450080" cy="476178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80" y="1716134"/>
            <a:ext cx="4693920" cy="476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7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rma livre 2"/>
          <p:cNvSpPr/>
          <p:nvPr/>
        </p:nvSpPr>
        <p:spPr>
          <a:xfrm>
            <a:off x="857159" y="1143000"/>
            <a:ext cx="7461360" cy="5000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720" tIns="40680" rIns="81720" bIns="4068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GB" sz="13500" b="1" i="0" u="none" strike="noStrike" baseline="0">
                <a:ln>
                  <a:noFill/>
                </a:ln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DejaVu Sans Condensed" pitchFamily="34"/>
                <a:ea typeface="Arial" pitchFamily="2"/>
                <a:cs typeface="Arial" pitchFamily="2"/>
              </a:rPr>
              <a:t>ESCOLA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GB" sz="13500" b="1" i="0" u="none" strike="noStrike" baseline="0">
                <a:ln>
                  <a:noFill/>
                </a:ln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DejaVu Sans Condensed" pitchFamily="34"/>
                <a:ea typeface="Arial" pitchFamily="2"/>
                <a:cs typeface="Arial" pitchFamily="2"/>
              </a:rPr>
              <a:t>DA FÉ</a:t>
            </a:r>
          </a:p>
        </p:txBody>
      </p:sp>
      <p:sp>
        <p:nvSpPr>
          <p:cNvPr id="4" name="Forma livre 3"/>
          <p:cNvSpPr/>
          <p:nvPr/>
        </p:nvSpPr>
        <p:spPr>
          <a:xfrm>
            <a:off x="1187280" y="1268280"/>
            <a:ext cx="6809040" cy="38163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rma livre 2"/>
          <p:cNvSpPr/>
          <p:nvPr/>
        </p:nvSpPr>
        <p:spPr>
          <a:xfrm>
            <a:off x="1147680" y="1341360"/>
            <a:ext cx="6809040" cy="38163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4" name="Forma livre 3"/>
          <p:cNvSpPr/>
          <p:nvPr/>
        </p:nvSpPr>
        <p:spPr>
          <a:xfrm>
            <a:off x="539640" y="522359"/>
            <a:ext cx="8072640" cy="5835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720" tIns="40680" rIns="81720" bIns="40680" anchor="t" anchorCtr="0" compatLnSpc="1"/>
          <a:lstStyle/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4400" b="1" dirty="0"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  <a:latin typeface="Arial"/>
              <a:cs typeface="Calibri" pitchFamily="34"/>
            </a:endParaRPr>
          </a:p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4400" b="1" dirty="0" smtClean="0"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  <a:latin typeface="Arial"/>
              <a:cs typeface="Calibri" pitchFamily="34"/>
            </a:endParaRPr>
          </a:p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4400" b="1" dirty="0"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  <a:latin typeface="Arial"/>
              <a:cs typeface="Calibri" pitchFamily="34"/>
            </a:endParaRPr>
          </a:p>
          <a:p>
            <a:endParaRPr lang="pt-BR" sz="3600" dirty="0">
              <a:solidFill>
                <a:srgbClr val="FFFF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1" i="0" u="none" strike="noStrike" spc="0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/>
              <a:cs typeface="Calibri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3600" b="1" i="0" u="none" strike="noStrike" spc="0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/>
              <a:cs typeface="Calibri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3600" b="1" i="0" u="none" strike="noStrike" spc="0" baseline="0" dirty="0">
              <a:ln>
                <a:noFill/>
              </a:ln>
              <a:solidFill>
                <a:srgbClr val="FFFF00"/>
              </a:solidFill>
              <a:latin typeface="Arial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2400" b="1" i="0" u="none" strike="noStrike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2400" b="1" i="0" u="none" strike="noStrike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2400" b="1" i="0" u="none" strike="noStrike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4200" b="1" i="0" u="none" strike="noStrike" baseline="0" dirty="0">
              <a:ln>
                <a:noFill/>
              </a:ln>
              <a:solidFill>
                <a:srgbClr val="FFFFFF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FFFFFF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20" y="1202355"/>
            <a:ext cx="3825240" cy="448056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02355"/>
            <a:ext cx="3673504" cy="4480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144000" y="-3429000"/>
            <a:ext cx="2743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rma livre 2"/>
          <p:cNvSpPr/>
          <p:nvPr/>
        </p:nvSpPr>
        <p:spPr>
          <a:xfrm>
            <a:off x="1147680" y="1341360"/>
            <a:ext cx="6809040" cy="38163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4" name="Forma livre 3"/>
          <p:cNvSpPr/>
          <p:nvPr/>
        </p:nvSpPr>
        <p:spPr>
          <a:xfrm>
            <a:off x="539640" y="522359"/>
            <a:ext cx="8072640" cy="5835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720" tIns="40680" rIns="81720" bIns="40680" anchor="t" anchorCtr="0" compatLnSpc="1"/>
          <a:lstStyle/>
          <a:p>
            <a:endParaRPr lang="pt-BR" sz="3600" b="1" dirty="0" smtClean="0">
              <a:solidFill>
                <a:srgbClr val="FFFF00"/>
              </a:solidFill>
              <a:latin typeface="Lucida Sans" pitchFamily="34" charset="0"/>
            </a:endParaRPr>
          </a:p>
          <a:p>
            <a:r>
              <a:rPr lang="pt-BR" sz="3600" b="1" dirty="0" smtClean="0">
                <a:solidFill>
                  <a:srgbClr val="FFFF00"/>
                </a:solidFill>
                <a:latin typeface="Lucida Sans" pitchFamily="34" charset="0"/>
              </a:rPr>
              <a:t>“Deus os abençoou: "Frutificai, disse ele, e multiplicai-vos, enchei a terra e submetei-a. Dominai sobre os peixes do mar, sobre as aves dos céus e sobre todos os animais que se arrastam sobre a terra" (</a:t>
            </a:r>
            <a:r>
              <a:rPr lang="pt-BR" sz="3600" b="1" dirty="0" err="1" smtClean="0">
                <a:solidFill>
                  <a:srgbClr val="FFFF00"/>
                </a:solidFill>
                <a:latin typeface="Lucida Sans" pitchFamily="34" charset="0"/>
              </a:rPr>
              <a:t>Gn</a:t>
            </a:r>
            <a:r>
              <a:rPr lang="pt-BR" sz="3600" b="1" dirty="0" smtClean="0">
                <a:solidFill>
                  <a:srgbClr val="FFFF00"/>
                </a:solidFill>
                <a:latin typeface="Lucida Sans" pitchFamily="34" charset="0"/>
              </a:rPr>
              <a:t> 1, 28)</a:t>
            </a:r>
            <a:endParaRPr lang="en-GB" sz="3600" b="1" dirty="0" smtClean="0">
              <a:solidFill>
                <a:srgbClr val="FFFF00"/>
              </a:solidFill>
              <a:latin typeface="Lucida Sans" pitchFamily="34" charset="0"/>
            </a:endParaRPr>
          </a:p>
          <a:p>
            <a:r>
              <a:rPr lang="pt-BR" sz="4000" dirty="0" smtClean="0">
                <a:solidFill>
                  <a:srgbClr val="FFFF00"/>
                </a:solidFill>
              </a:rPr>
              <a:t> </a:t>
            </a:r>
            <a:endParaRPr lang="pt-BR" sz="3600" b="1" i="0" u="none" strike="noStrike" spc="0" baseline="0" dirty="0" smtClean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/>
              <a:cs typeface="Calibri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3600" b="1" i="0" u="none" strike="noStrike" spc="0" baseline="0" dirty="0" smtClean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/>
              <a:cs typeface="Calibri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3600" b="1" i="0" u="none" strike="noStrike" spc="0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/>
              <a:cs typeface="Calibri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3600" b="1" i="0" u="none" strike="noStrike" spc="0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/>
              <a:cs typeface="Calibri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3600" b="1" i="0" u="none" strike="noStrike" spc="0" baseline="0" dirty="0">
              <a:ln>
                <a:noFill/>
              </a:ln>
              <a:solidFill>
                <a:srgbClr val="FFFF00"/>
              </a:solidFill>
              <a:latin typeface="Arial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2400" b="1" i="0" u="none" strike="noStrike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2400" b="1" i="0" u="none" strike="noStrike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2400" b="1" i="0" u="none" strike="noStrike" baseline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4200" b="1" i="0" u="none" strike="noStrike" baseline="0" dirty="0">
              <a:ln>
                <a:noFill/>
              </a:ln>
              <a:solidFill>
                <a:srgbClr val="FFFFFF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FFFFFF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1" i="0" u="none" strike="noStrike" baseline="0" dirty="0">
              <a:ln>
                <a:noFill/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dr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</TotalTime>
  <Words>1741</Words>
  <Application>Microsoft Office PowerPoint</Application>
  <PresentationFormat>Apresentação na tela (4:3)</PresentationFormat>
  <Paragraphs>417</Paragraphs>
  <Slides>78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78</vt:i4>
      </vt:variant>
    </vt:vector>
  </HeadingPairs>
  <TitlesOfParts>
    <vt:vector size="79" baseType="lpstr">
      <vt:lpstr>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VIRGEM MARIA</dc:title>
  <dc:creator>Prof. Felipe Aquino</dc:creator>
  <cp:lastModifiedBy>Cliente</cp:lastModifiedBy>
  <cp:revision>105</cp:revision>
  <dcterms:created xsi:type="dcterms:W3CDTF">2012-02-17T15:02:00Z</dcterms:created>
  <dcterms:modified xsi:type="dcterms:W3CDTF">2015-08-21T14:46:56Z</dcterms:modified>
</cp:coreProperties>
</file>